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9" r:id="rId5"/>
    <p:sldId id="291" r:id="rId6"/>
    <p:sldId id="292" r:id="rId7"/>
    <p:sldId id="296" r:id="rId8"/>
    <p:sldId id="293" r:id="rId9"/>
    <p:sldId id="298" r:id="rId10"/>
    <p:sldId id="289" r:id="rId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C4DDB1"/>
    <a:srgbClr val="CCE2BC"/>
    <a:srgbClr val="BFD4DF"/>
    <a:srgbClr val="F3E0AB"/>
    <a:srgbClr val="D3C0E2"/>
    <a:srgbClr val="EDB5BD"/>
    <a:srgbClr val="D7FDEC"/>
    <a:srgbClr val="A4F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9" autoAdjust="0"/>
  </p:normalViewPr>
  <p:slideViewPr>
    <p:cSldViewPr snapToGrid="0">
      <p:cViewPr varScale="1">
        <p:scale>
          <a:sx n="100" d="100"/>
          <a:sy n="100" d="100"/>
        </p:scale>
        <p:origin x="19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22T10:35:47.420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99776-B4A4-4D36-8182-8568BAA6A7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4F43C0-DB5D-41A4-98C0-2C59AD1BF00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Forming an idea</a:t>
          </a:r>
          <a:endParaRPr lang="en-US" b="1" dirty="0">
            <a:solidFill>
              <a:schemeClr val="tx1"/>
            </a:solidFill>
          </a:endParaRPr>
        </a:p>
      </dgm:t>
    </dgm:pt>
    <dgm:pt modelId="{D1E5321B-EB61-4EA7-A649-98D8462B2C06}" type="parTrans" cxnId="{99A2ECD6-EF84-431F-9E6A-135C8CF93FC3}">
      <dgm:prSet/>
      <dgm:spPr/>
      <dgm:t>
        <a:bodyPr/>
        <a:lstStyle/>
        <a:p>
          <a:endParaRPr lang="en-US"/>
        </a:p>
      </dgm:t>
    </dgm:pt>
    <dgm:pt modelId="{EE90791D-684F-4716-BE8A-29C10C61C174}" type="sibTrans" cxnId="{99A2ECD6-EF84-431F-9E6A-135C8CF93FC3}">
      <dgm:prSet/>
      <dgm:spPr/>
      <dgm:t>
        <a:bodyPr/>
        <a:lstStyle/>
        <a:p>
          <a:endParaRPr lang="en-US"/>
        </a:p>
      </dgm:t>
    </dgm:pt>
    <dgm:pt modelId="{10C96C7D-8475-43DD-A38F-08B87F126D9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Creating interviews</a:t>
          </a:r>
          <a:endParaRPr lang="en-US" b="1" dirty="0">
            <a:solidFill>
              <a:schemeClr val="tx1"/>
            </a:solidFill>
          </a:endParaRPr>
        </a:p>
      </dgm:t>
    </dgm:pt>
    <dgm:pt modelId="{24E46DCD-FABB-4667-B371-BF83819647EC}" type="parTrans" cxnId="{AE636297-B7CD-4B83-8D00-40107FEE17A8}">
      <dgm:prSet/>
      <dgm:spPr/>
      <dgm:t>
        <a:bodyPr/>
        <a:lstStyle/>
        <a:p>
          <a:endParaRPr lang="en-US"/>
        </a:p>
      </dgm:t>
    </dgm:pt>
    <dgm:pt modelId="{E4C4D487-B46C-4A88-A026-4161367DB17C}" type="sibTrans" cxnId="{AE636297-B7CD-4B83-8D00-40107FEE17A8}">
      <dgm:prSet/>
      <dgm:spPr/>
      <dgm:t>
        <a:bodyPr/>
        <a:lstStyle/>
        <a:p>
          <a:endParaRPr lang="en-US"/>
        </a:p>
      </dgm:t>
    </dgm:pt>
    <dgm:pt modelId="{703A7445-0B74-4435-B8BC-6BD835F5DC9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Editing videos</a:t>
          </a:r>
          <a:endParaRPr lang="en-US" b="1" dirty="0">
            <a:solidFill>
              <a:schemeClr val="tx1"/>
            </a:solidFill>
          </a:endParaRPr>
        </a:p>
      </dgm:t>
    </dgm:pt>
    <dgm:pt modelId="{A85722F2-5FCD-45BC-B4B5-D1529B1B8107}" type="parTrans" cxnId="{DE074174-A541-4959-9C64-3261FCBA3F88}">
      <dgm:prSet/>
      <dgm:spPr/>
      <dgm:t>
        <a:bodyPr/>
        <a:lstStyle/>
        <a:p>
          <a:endParaRPr lang="en-US"/>
        </a:p>
      </dgm:t>
    </dgm:pt>
    <dgm:pt modelId="{768FBDE9-CB7F-43DD-820F-75BD2A515173}" type="sibTrans" cxnId="{DE074174-A541-4959-9C64-3261FCBA3F88}">
      <dgm:prSet/>
      <dgm:spPr/>
      <dgm:t>
        <a:bodyPr/>
        <a:lstStyle/>
        <a:p>
          <a:endParaRPr lang="en-US"/>
        </a:p>
      </dgm:t>
    </dgm:pt>
    <dgm:pt modelId="{AF89224E-AEB5-4742-B3F5-E8E795AEA91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Creating metadata &amp; cataloging</a:t>
          </a:r>
          <a:endParaRPr lang="en-US" b="1" dirty="0">
            <a:solidFill>
              <a:schemeClr val="tx1"/>
            </a:solidFill>
          </a:endParaRPr>
        </a:p>
      </dgm:t>
    </dgm:pt>
    <dgm:pt modelId="{76B01DD7-F59F-4C87-A317-AF7D592A7CEE}" type="parTrans" cxnId="{ECD22DAA-2BF5-493F-8216-6846D24E8740}">
      <dgm:prSet/>
      <dgm:spPr/>
      <dgm:t>
        <a:bodyPr/>
        <a:lstStyle/>
        <a:p>
          <a:endParaRPr lang="en-US"/>
        </a:p>
      </dgm:t>
    </dgm:pt>
    <dgm:pt modelId="{89597B68-84AD-4A5E-B650-A9BCEC79B347}" type="sibTrans" cxnId="{ECD22DAA-2BF5-493F-8216-6846D24E8740}">
      <dgm:prSet/>
      <dgm:spPr/>
      <dgm:t>
        <a:bodyPr/>
        <a:lstStyle/>
        <a:p>
          <a:endParaRPr lang="en-US"/>
        </a:p>
      </dgm:t>
    </dgm:pt>
    <dgm:pt modelId="{E9B35561-8860-494A-85A3-BE24D04427E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Archiving &amp; storing</a:t>
          </a:r>
          <a:endParaRPr lang="en-US" b="1" dirty="0">
            <a:solidFill>
              <a:schemeClr val="tx1"/>
            </a:solidFill>
          </a:endParaRPr>
        </a:p>
      </dgm:t>
    </dgm:pt>
    <dgm:pt modelId="{8465D21A-1E5A-4C19-891E-99D6C0F0B280}" type="parTrans" cxnId="{750785CC-195F-435C-8C28-68651F02A981}">
      <dgm:prSet/>
      <dgm:spPr/>
      <dgm:t>
        <a:bodyPr/>
        <a:lstStyle/>
        <a:p>
          <a:endParaRPr lang="en-US"/>
        </a:p>
      </dgm:t>
    </dgm:pt>
    <dgm:pt modelId="{20F6950C-4DFC-4768-9405-35515AED09DB}" type="sibTrans" cxnId="{750785CC-195F-435C-8C28-68651F02A981}">
      <dgm:prSet/>
      <dgm:spPr/>
      <dgm:t>
        <a:bodyPr/>
        <a:lstStyle/>
        <a:p>
          <a:endParaRPr lang="en-US"/>
        </a:p>
      </dgm:t>
    </dgm:pt>
    <dgm:pt modelId="{FD2F1342-797C-4C69-BDD6-8055EDF2E56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Professional, sustainable open access platform</a:t>
          </a:r>
          <a:endParaRPr lang="en-US" b="1" dirty="0">
            <a:solidFill>
              <a:schemeClr val="tx1"/>
            </a:solidFill>
          </a:endParaRPr>
        </a:p>
      </dgm:t>
    </dgm:pt>
    <dgm:pt modelId="{048D95BF-0AD7-418B-A519-C8635F80D024}" type="parTrans" cxnId="{1EAA0B4C-847E-4A32-9C11-AB143FDFB646}">
      <dgm:prSet/>
      <dgm:spPr/>
      <dgm:t>
        <a:bodyPr/>
        <a:lstStyle/>
        <a:p>
          <a:endParaRPr lang="en-US"/>
        </a:p>
      </dgm:t>
    </dgm:pt>
    <dgm:pt modelId="{028C057C-EADB-4D97-BA26-4A44161DC5EA}" type="sibTrans" cxnId="{1EAA0B4C-847E-4A32-9C11-AB143FDFB646}">
      <dgm:prSet/>
      <dgm:spPr/>
      <dgm:t>
        <a:bodyPr/>
        <a:lstStyle/>
        <a:p>
          <a:endParaRPr lang="en-US"/>
        </a:p>
      </dgm:t>
    </dgm:pt>
    <dgm:pt modelId="{1F91B317-FE28-4339-AC47-6800B54BAFB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Publicizing</a:t>
          </a:r>
          <a:endParaRPr lang="en-US" b="1" dirty="0">
            <a:solidFill>
              <a:schemeClr val="tx1"/>
            </a:solidFill>
          </a:endParaRPr>
        </a:p>
      </dgm:t>
    </dgm:pt>
    <dgm:pt modelId="{61EC26B1-2AD4-4B16-AA7F-66AF7B17DC3D}" type="parTrans" cxnId="{324C83CB-398E-46ED-9428-840BBF36967F}">
      <dgm:prSet/>
      <dgm:spPr/>
      <dgm:t>
        <a:bodyPr/>
        <a:lstStyle/>
        <a:p>
          <a:endParaRPr lang="en-US"/>
        </a:p>
      </dgm:t>
    </dgm:pt>
    <dgm:pt modelId="{A2C2BDEC-25DB-44CE-825F-D793E2700F64}" type="sibTrans" cxnId="{324C83CB-398E-46ED-9428-840BBF36967F}">
      <dgm:prSet/>
      <dgm:spPr/>
      <dgm:t>
        <a:bodyPr/>
        <a:lstStyle/>
        <a:p>
          <a:endParaRPr lang="en-US"/>
        </a:p>
      </dgm:t>
    </dgm:pt>
    <dgm:pt modelId="{D02E31EE-FBC2-4B43-8D0A-AD4DD2546D7B}" type="pres">
      <dgm:prSet presAssocID="{48499776-B4A4-4D36-8182-8568BAA6A745}" presName="CompostProcess" presStyleCnt="0">
        <dgm:presLayoutVars>
          <dgm:dir/>
          <dgm:resizeHandles val="exact"/>
        </dgm:presLayoutVars>
      </dgm:prSet>
      <dgm:spPr/>
    </dgm:pt>
    <dgm:pt modelId="{74F229FB-1376-4CC0-B9FD-415029438F92}" type="pres">
      <dgm:prSet presAssocID="{48499776-B4A4-4D36-8182-8568BAA6A745}" presName="arrow" presStyleLbl="bgShp" presStyleIdx="0" presStyleCnt="1"/>
      <dgm:spPr/>
    </dgm:pt>
    <dgm:pt modelId="{85EEEE83-AC84-4BAE-8CFB-AD506E17CED0}" type="pres">
      <dgm:prSet presAssocID="{48499776-B4A4-4D36-8182-8568BAA6A745}" presName="linearProcess" presStyleCnt="0"/>
      <dgm:spPr/>
    </dgm:pt>
    <dgm:pt modelId="{E123EDEB-1917-48B0-B0EB-B48B7A1A6775}" type="pres">
      <dgm:prSet presAssocID="{264F43C0-DB5D-41A4-98C0-2C59AD1BF001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5AF57-45B9-4794-B9FA-A4AC20403D61}" type="pres">
      <dgm:prSet presAssocID="{EE90791D-684F-4716-BE8A-29C10C61C174}" presName="sibTrans" presStyleCnt="0"/>
      <dgm:spPr/>
    </dgm:pt>
    <dgm:pt modelId="{533E6E85-0304-4973-8471-B5AFAB085F7F}" type="pres">
      <dgm:prSet presAssocID="{10C96C7D-8475-43DD-A38F-08B87F126D9F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92AAB-7453-4B30-B67B-F1B7079DA2DD}" type="pres">
      <dgm:prSet presAssocID="{E4C4D487-B46C-4A88-A026-4161367DB17C}" presName="sibTrans" presStyleCnt="0"/>
      <dgm:spPr/>
    </dgm:pt>
    <dgm:pt modelId="{B8226C35-E8B2-4E23-854E-F6033ADF45C7}" type="pres">
      <dgm:prSet presAssocID="{703A7445-0B74-4435-B8BC-6BD835F5DC98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51814-61CC-4A67-97B8-919BD9081CC8}" type="pres">
      <dgm:prSet presAssocID="{768FBDE9-CB7F-43DD-820F-75BD2A515173}" presName="sibTrans" presStyleCnt="0"/>
      <dgm:spPr/>
    </dgm:pt>
    <dgm:pt modelId="{8A17F329-C10C-47ED-8532-74500DF11A73}" type="pres">
      <dgm:prSet presAssocID="{AF89224E-AEB5-4742-B3F5-E8E795AEA91D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5E11E-91F4-4EE8-957B-9F82BF87783B}" type="pres">
      <dgm:prSet presAssocID="{89597B68-84AD-4A5E-B650-A9BCEC79B347}" presName="sibTrans" presStyleCnt="0"/>
      <dgm:spPr/>
    </dgm:pt>
    <dgm:pt modelId="{FA7A2650-EA48-4CF2-B1B9-C6C18E3B6F29}" type="pres">
      <dgm:prSet presAssocID="{E9B35561-8860-494A-85A3-BE24D04427E5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09D63-7CFE-4CD3-BC60-799E8DAC0595}" type="pres">
      <dgm:prSet presAssocID="{20F6950C-4DFC-4768-9405-35515AED09DB}" presName="sibTrans" presStyleCnt="0"/>
      <dgm:spPr/>
    </dgm:pt>
    <dgm:pt modelId="{EA6ECE89-CC20-4757-B7E9-74A9644AFCA9}" type="pres">
      <dgm:prSet presAssocID="{FD2F1342-797C-4C69-BDD6-8055EDF2E56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EBA4A-7583-4FDB-900C-642A1B5543D4}" type="pres">
      <dgm:prSet presAssocID="{028C057C-EADB-4D97-BA26-4A44161DC5EA}" presName="sibTrans" presStyleCnt="0"/>
      <dgm:spPr/>
    </dgm:pt>
    <dgm:pt modelId="{BA4E3E58-4E75-46F4-A56E-87511D4B3315}" type="pres">
      <dgm:prSet presAssocID="{1F91B317-FE28-4339-AC47-6800B54BAFBB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CE6937-1F6B-435A-9604-9BEEB104E224}" type="presOf" srcId="{10C96C7D-8475-43DD-A38F-08B87F126D9F}" destId="{533E6E85-0304-4973-8471-B5AFAB085F7F}" srcOrd="0" destOrd="0" presId="urn:microsoft.com/office/officeart/2005/8/layout/hProcess9"/>
    <dgm:cxn modelId="{DE074174-A541-4959-9C64-3261FCBA3F88}" srcId="{48499776-B4A4-4D36-8182-8568BAA6A745}" destId="{703A7445-0B74-4435-B8BC-6BD835F5DC98}" srcOrd="2" destOrd="0" parTransId="{A85722F2-5FCD-45BC-B4B5-D1529B1B8107}" sibTransId="{768FBDE9-CB7F-43DD-820F-75BD2A515173}"/>
    <dgm:cxn modelId="{6237E3A2-03C6-4282-B865-C07E8EA606F3}" type="presOf" srcId="{E9B35561-8860-494A-85A3-BE24D04427E5}" destId="{FA7A2650-EA48-4CF2-B1B9-C6C18E3B6F29}" srcOrd="0" destOrd="0" presId="urn:microsoft.com/office/officeart/2005/8/layout/hProcess9"/>
    <dgm:cxn modelId="{9FD11C70-CE78-431C-8277-22EDE41301D4}" type="presOf" srcId="{48499776-B4A4-4D36-8182-8568BAA6A745}" destId="{D02E31EE-FBC2-4B43-8D0A-AD4DD2546D7B}" srcOrd="0" destOrd="0" presId="urn:microsoft.com/office/officeart/2005/8/layout/hProcess9"/>
    <dgm:cxn modelId="{DC7C94C7-5018-40A4-B537-A4372C254444}" type="presOf" srcId="{FD2F1342-797C-4C69-BDD6-8055EDF2E56D}" destId="{EA6ECE89-CC20-4757-B7E9-74A9644AFCA9}" srcOrd="0" destOrd="0" presId="urn:microsoft.com/office/officeart/2005/8/layout/hProcess9"/>
    <dgm:cxn modelId="{324C83CB-398E-46ED-9428-840BBF36967F}" srcId="{48499776-B4A4-4D36-8182-8568BAA6A745}" destId="{1F91B317-FE28-4339-AC47-6800B54BAFBB}" srcOrd="6" destOrd="0" parTransId="{61EC26B1-2AD4-4B16-AA7F-66AF7B17DC3D}" sibTransId="{A2C2BDEC-25DB-44CE-825F-D793E2700F64}"/>
    <dgm:cxn modelId="{750785CC-195F-435C-8C28-68651F02A981}" srcId="{48499776-B4A4-4D36-8182-8568BAA6A745}" destId="{E9B35561-8860-494A-85A3-BE24D04427E5}" srcOrd="4" destOrd="0" parTransId="{8465D21A-1E5A-4C19-891E-99D6C0F0B280}" sibTransId="{20F6950C-4DFC-4768-9405-35515AED09DB}"/>
    <dgm:cxn modelId="{2DFCC79D-4D79-4F06-B504-ABA2BB0F89E5}" type="presOf" srcId="{1F91B317-FE28-4339-AC47-6800B54BAFBB}" destId="{BA4E3E58-4E75-46F4-A56E-87511D4B3315}" srcOrd="0" destOrd="0" presId="urn:microsoft.com/office/officeart/2005/8/layout/hProcess9"/>
    <dgm:cxn modelId="{ECD22DAA-2BF5-493F-8216-6846D24E8740}" srcId="{48499776-B4A4-4D36-8182-8568BAA6A745}" destId="{AF89224E-AEB5-4742-B3F5-E8E795AEA91D}" srcOrd="3" destOrd="0" parTransId="{76B01DD7-F59F-4C87-A317-AF7D592A7CEE}" sibTransId="{89597B68-84AD-4A5E-B650-A9BCEC79B347}"/>
    <dgm:cxn modelId="{1EAA0B4C-847E-4A32-9C11-AB143FDFB646}" srcId="{48499776-B4A4-4D36-8182-8568BAA6A745}" destId="{FD2F1342-797C-4C69-BDD6-8055EDF2E56D}" srcOrd="5" destOrd="0" parTransId="{048D95BF-0AD7-418B-A519-C8635F80D024}" sibTransId="{028C057C-EADB-4D97-BA26-4A44161DC5EA}"/>
    <dgm:cxn modelId="{EF541180-7D21-4CFC-A433-7A621AC19D3F}" type="presOf" srcId="{703A7445-0B74-4435-B8BC-6BD835F5DC98}" destId="{B8226C35-E8B2-4E23-854E-F6033ADF45C7}" srcOrd="0" destOrd="0" presId="urn:microsoft.com/office/officeart/2005/8/layout/hProcess9"/>
    <dgm:cxn modelId="{99A2ECD6-EF84-431F-9E6A-135C8CF93FC3}" srcId="{48499776-B4A4-4D36-8182-8568BAA6A745}" destId="{264F43C0-DB5D-41A4-98C0-2C59AD1BF001}" srcOrd="0" destOrd="0" parTransId="{D1E5321B-EB61-4EA7-A649-98D8462B2C06}" sibTransId="{EE90791D-684F-4716-BE8A-29C10C61C174}"/>
    <dgm:cxn modelId="{EB1DCDB9-A58E-4EC4-A969-46842DB521A4}" type="presOf" srcId="{AF89224E-AEB5-4742-B3F5-E8E795AEA91D}" destId="{8A17F329-C10C-47ED-8532-74500DF11A73}" srcOrd="0" destOrd="0" presId="urn:microsoft.com/office/officeart/2005/8/layout/hProcess9"/>
    <dgm:cxn modelId="{AE636297-B7CD-4B83-8D00-40107FEE17A8}" srcId="{48499776-B4A4-4D36-8182-8568BAA6A745}" destId="{10C96C7D-8475-43DD-A38F-08B87F126D9F}" srcOrd="1" destOrd="0" parTransId="{24E46DCD-FABB-4667-B371-BF83819647EC}" sibTransId="{E4C4D487-B46C-4A88-A026-4161367DB17C}"/>
    <dgm:cxn modelId="{D60FCFFE-E304-4228-9CD4-4194DCD99742}" type="presOf" srcId="{264F43C0-DB5D-41A4-98C0-2C59AD1BF001}" destId="{E123EDEB-1917-48B0-B0EB-B48B7A1A6775}" srcOrd="0" destOrd="0" presId="urn:microsoft.com/office/officeart/2005/8/layout/hProcess9"/>
    <dgm:cxn modelId="{EF784669-6E28-4B29-9884-83306B15C4CB}" type="presParOf" srcId="{D02E31EE-FBC2-4B43-8D0A-AD4DD2546D7B}" destId="{74F229FB-1376-4CC0-B9FD-415029438F92}" srcOrd="0" destOrd="0" presId="urn:microsoft.com/office/officeart/2005/8/layout/hProcess9"/>
    <dgm:cxn modelId="{5443D3A0-7EE9-4B10-8571-D905BD1D2D42}" type="presParOf" srcId="{D02E31EE-FBC2-4B43-8D0A-AD4DD2546D7B}" destId="{85EEEE83-AC84-4BAE-8CFB-AD506E17CED0}" srcOrd="1" destOrd="0" presId="urn:microsoft.com/office/officeart/2005/8/layout/hProcess9"/>
    <dgm:cxn modelId="{43FF5F2A-E07F-40E5-9596-49708E511889}" type="presParOf" srcId="{85EEEE83-AC84-4BAE-8CFB-AD506E17CED0}" destId="{E123EDEB-1917-48B0-B0EB-B48B7A1A6775}" srcOrd="0" destOrd="0" presId="urn:microsoft.com/office/officeart/2005/8/layout/hProcess9"/>
    <dgm:cxn modelId="{1F4ACF4B-8413-4566-9330-3C63A3D8FCA9}" type="presParOf" srcId="{85EEEE83-AC84-4BAE-8CFB-AD506E17CED0}" destId="{CC95AF57-45B9-4794-B9FA-A4AC20403D61}" srcOrd="1" destOrd="0" presId="urn:microsoft.com/office/officeart/2005/8/layout/hProcess9"/>
    <dgm:cxn modelId="{79FB2386-5FD8-40CD-B768-A53691D01801}" type="presParOf" srcId="{85EEEE83-AC84-4BAE-8CFB-AD506E17CED0}" destId="{533E6E85-0304-4973-8471-B5AFAB085F7F}" srcOrd="2" destOrd="0" presId="urn:microsoft.com/office/officeart/2005/8/layout/hProcess9"/>
    <dgm:cxn modelId="{8DEFE0E1-4051-4467-BF88-2AEBF1FAD18E}" type="presParOf" srcId="{85EEEE83-AC84-4BAE-8CFB-AD506E17CED0}" destId="{B0492AAB-7453-4B30-B67B-F1B7079DA2DD}" srcOrd="3" destOrd="0" presId="urn:microsoft.com/office/officeart/2005/8/layout/hProcess9"/>
    <dgm:cxn modelId="{E8F7ABAC-FCC3-484B-ADAD-A5A586897AF0}" type="presParOf" srcId="{85EEEE83-AC84-4BAE-8CFB-AD506E17CED0}" destId="{B8226C35-E8B2-4E23-854E-F6033ADF45C7}" srcOrd="4" destOrd="0" presId="urn:microsoft.com/office/officeart/2005/8/layout/hProcess9"/>
    <dgm:cxn modelId="{50B98B7B-B3B5-4D5B-B88D-3B23932B23E6}" type="presParOf" srcId="{85EEEE83-AC84-4BAE-8CFB-AD506E17CED0}" destId="{DEA51814-61CC-4A67-97B8-919BD9081CC8}" srcOrd="5" destOrd="0" presId="urn:microsoft.com/office/officeart/2005/8/layout/hProcess9"/>
    <dgm:cxn modelId="{52A33FCB-CD24-4110-B70D-547260180C4C}" type="presParOf" srcId="{85EEEE83-AC84-4BAE-8CFB-AD506E17CED0}" destId="{8A17F329-C10C-47ED-8532-74500DF11A73}" srcOrd="6" destOrd="0" presId="urn:microsoft.com/office/officeart/2005/8/layout/hProcess9"/>
    <dgm:cxn modelId="{7E2CE26D-F670-49C4-AD35-87BAB8EEBAF5}" type="presParOf" srcId="{85EEEE83-AC84-4BAE-8CFB-AD506E17CED0}" destId="{B205E11E-91F4-4EE8-957B-9F82BF87783B}" srcOrd="7" destOrd="0" presId="urn:microsoft.com/office/officeart/2005/8/layout/hProcess9"/>
    <dgm:cxn modelId="{EC8EE996-1AEC-46DB-996D-2680C3D5D989}" type="presParOf" srcId="{85EEEE83-AC84-4BAE-8CFB-AD506E17CED0}" destId="{FA7A2650-EA48-4CF2-B1B9-C6C18E3B6F29}" srcOrd="8" destOrd="0" presId="urn:microsoft.com/office/officeart/2005/8/layout/hProcess9"/>
    <dgm:cxn modelId="{86F5F324-9C12-41C1-8632-A4F61D475E38}" type="presParOf" srcId="{85EEEE83-AC84-4BAE-8CFB-AD506E17CED0}" destId="{45B09D63-7CFE-4CD3-BC60-799E8DAC0595}" srcOrd="9" destOrd="0" presId="urn:microsoft.com/office/officeart/2005/8/layout/hProcess9"/>
    <dgm:cxn modelId="{C32C4D21-94A6-4708-856F-386EF446E554}" type="presParOf" srcId="{85EEEE83-AC84-4BAE-8CFB-AD506E17CED0}" destId="{EA6ECE89-CC20-4757-B7E9-74A9644AFCA9}" srcOrd="10" destOrd="0" presId="urn:microsoft.com/office/officeart/2005/8/layout/hProcess9"/>
    <dgm:cxn modelId="{0CEB7571-D7D8-4683-87B0-C51BFA1607E4}" type="presParOf" srcId="{85EEEE83-AC84-4BAE-8CFB-AD506E17CED0}" destId="{DA9EBA4A-7583-4FDB-900C-642A1B5543D4}" srcOrd="11" destOrd="0" presId="urn:microsoft.com/office/officeart/2005/8/layout/hProcess9"/>
    <dgm:cxn modelId="{03403AA3-F7E2-4F39-AE2F-3A3CC4FD7CAA}" type="presParOf" srcId="{85EEEE83-AC84-4BAE-8CFB-AD506E17CED0}" destId="{BA4E3E58-4E75-46F4-A56E-87511D4B331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229FB-1376-4CC0-B9FD-415029438F92}">
      <dsp:nvSpPr>
        <dsp:cNvPr id="0" name=""/>
        <dsp:cNvSpPr/>
      </dsp:nvSpPr>
      <dsp:spPr>
        <a:xfrm>
          <a:off x="594359" y="0"/>
          <a:ext cx="6736080" cy="2543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3EDEB-1917-48B0-B0EB-B48B7A1A6775}">
      <dsp:nvSpPr>
        <dsp:cNvPr id="0" name=""/>
        <dsp:cNvSpPr/>
      </dsp:nvSpPr>
      <dsp:spPr>
        <a:xfrm>
          <a:off x="677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Forming an idea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50336" y="812611"/>
        <a:ext cx="986085" cy="917952"/>
      </dsp:txXfrm>
    </dsp:sp>
    <dsp:sp modelId="{533E6E85-0304-4973-8471-B5AFAB085F7F}">
      <dsp:nvSpPr>
        <dsp:cNvPr id="0" name=""/>
        <dsp:cNvSpPr/>
      </dsp:nvSpPr>
      <dsp:spPr>
        <a:xfrm>
          <a:off x="1140350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Creating interviews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1190009" y="812611"/>
        <a:ext cx="986085" cy="917952"/>
      </dsp:txXfrm>
    </dsp:sp>
    <dsp:sp modelId="{B8226C35-E8B2-4E23-854E-F6033ADF45C7}">
      <dsp:nvSpPr>
        <dsp:cNvPr id="0" name=""/>
        <dsp:cNvSpPr/>
      </dsp:nvSpPr>
      <dsp:spPr>
        <a:xfrm>
          <a:off x="2280024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Editing videos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329683" y="812611"/>
        <a:ext cx="986085" cy="917952"/>
      </dsp:txXfrm>
    </dsp:sp>
    <dsp:sp modelId="{8A17F329-C10C-47ED-8532-74500DF11A73}">
      <dsp:nvSpPr>
        <dsp:cNvPr id="0" name=""/>
        <dsp:cNvSpPr/>
      </dsp:nvSpPr>
      <dsp:spPr>
        <a:xfrm>
          <a:off x="3419698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Creating metadata &amp; cataloging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3469357" y="812611"/>
        <a:ext cx="986085" cy="917952"/>
      </dsp:txXfrm>
    </dsp:sp>
    <dsp:sp modelId="{FA7A2650-EA48-4CF2-B1B9-C6C18E3B6F29}">
      <dsp:nvSpPr>
        <dsp:cNvPr id="0" name=""/>
        <dsp:cNvSpPr/>
      </dsp:nvSpPr>
      <dsp:spPr>
        <a:xfrm>
          <a:off x="4559371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Archiving &amp; storing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609030" y="812611"/>
        <a:ext cx="986085" cy="917952"/>
      </dsp:txXfrm>
    </dsp:sp>
    <dsp:sp modelId="{EA6ECE89-CC20-4757-B7E9-74A9644AFCA9}">
      <dsp:nvSpPr>
        <dsp:cNvPr id="0" name=""/>
        <dsp:cNvSpPr/>
      </dsp:nvSpPr>
      <dsp:spPr>
        <a:xfrm>
          <a:off x="5699045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Professional, sustainable open access platform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5748704" y="812611"/>
        <a:ext cx="986085" cy="917952"/>
      </dsp:txXfrm>
    </dsp:sp>
    <dsp:sp modelId="{BA4E3E58-4E75-46F4-A56E-87511D4B3315}">
      <dsp:nvSpPr>
        <dsp:cNvPr id="0" name=""/>
        <dsp:cNvSpPr/>
      </dsp:nvSpPr>
      <dsp:spPr>
        <a:xfrm>
          <a:off x="6838719" y="762952"/>
          <a:ext cx="1085403" cy="1017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Publicizing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6888378" y="812611"/>
        <a:ext cx="986085" cy="91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D1C10EF-133A-40B0-BFD2-8D2169B9B5C7}" type="datetime1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1EC4A7-4724-446F-AFE6-B07EBC88E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9CFB24CD-4FC8-4069-B766-B0FC91DFC861}" type="datetime1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F86236-0B62-4584-B24C-21C109939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317F28-EB0A-4956-948D-D6F7A3E868C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FB1B3E-EFE2-4BB1-9358-37B076D3162A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BCDFDC-6B64-4C2D-A06C-9D848E5AF353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2ACFB4-266F-4D24-B0B2-2947AAA3F785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F86236-0B62-4584-B24C-21C10993932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4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FA360E-80EA-4F4B-9A6C-4A731DAEBD6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FCAD8F-3438-4CA8-B973-035EB2539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9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D4863-AEA5-4B4C-A8FF-EE1E6D38E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9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DB6AB8-6C0A-4260-97C5-7F024130F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7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2D2DB7-895F-4C09-B229-C722CBF45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40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1D0EE4-0DC8-4B03-B97D-D3134A5D4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7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8747AE-11E9-4EF3-A05E-F61218CDA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0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275"/>
            <a:ext cx="4040188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5275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C50FA3-8F2C-499E-A119-B16468A4F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91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831920A-C521-4676-A356-E04EF1307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2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9303A95-C3DD-49B9-BA11-7669CE1A9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6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3008313" cy="1155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000"/>
            <a:ext cx="5111750" cy="523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8ED2B1-B3F3-4DBC-A55A-5A8E838F4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9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7899"/>
            <a:ext cx="54864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299200"/>
            <a:ext cx="8382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6669CF-132C-49ED-BD0C-E7A0CA106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300" y="9144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981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299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19 Oct 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9300" y="6299200"/>
            <a:ext cx="6223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2B5E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TextBox 8"/>
          <p:cNvSpPr txBox="1">
            <a:spLocks noChangeArrowheads="1"/>
          </p:cNvSpPr>
          <p:nvPr userDrawn="1"/>
        </p:nvSpPr>
        <p:spPr bwMode="auto">
          <a:xfrm>
            <a:off x="3835400" y="254000"/>
            <a:ext cx="492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>
              <a:defRPr/>
            </a:pPr>
            <a:r>
              <a:rPr lang="en-US" sz="1400" b="1" smtClean="0">
                <a:solidFill>
                  <a:schemeClr val="bg1"/>
                </a:solidFill>
                <a:latin typeface="Georgia" pitchFamily="-112" charset="0"/>
              </a:rPr>
              <a:t>University Library System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00000"/>
        </a:buClr>
        <a:buChar char="•"/>
        <a:defRPr sz="3200">
          <a:solidFill>
            <a:srgbClr val="002B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800">
          <a:solidFill>
            <a:srgbClr val="002B5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•"/>
        <a:defRPr sz="2400">
          <a:solidFill>
            <a:srgbClr val="002B5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ulturalrevolution.pit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yux22@pitt.edu" TargetMode="External"/><Relationship Id="rId2" Type="http://schemas.openxmlformats.org/officeDocument/2006/relationships/hyperlink" Target="mailto:haihuiz@pitt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09613" y="1296988"/>
            <a:ext cx="7899400" cy="4254500"/>
          </a:xfrm>
        </p:spPr>
        <p:txBody>
          <a:bodyPr/>
          <a:lstStyle/>
          <a:p>
            <a:pPr algn="ctr"/>
            <a:r>
              <a:rPr lang="en-US" altLang="en-US" dirty="0" smtClean="0"/>
              <a:t>From Collecting, Preserving and Serving to Creating </a:t>
            </a:r>
            <a:br>
              <a:rPr lang="en-US" altLang="en-US" dirty="0" smtClean="0"/>
            </a:br>
            <a:r>
              <a:rPr lang="en-US" altLang="en-US" dirty="0" smtClean="0"/>
              <a:t>– </a:t>
            </a:r>
            <a:r>
              <a:rPr lang="en-US" altLang="en-US" sz="2400" dirty="0" smtClean="0"/>
              <a:t>exploring librarians’ new role: </a:t>
            </a:r>
            <a:br>
              <a:rPr lang="en-US" altLang="en-US" sz="2400" dirty="0" smtClean="0"/>
            </a:br>
            <a:r>
              <a:rPr lang="en-US" altLang="en-US" sz="2400" dirty="0" smtClean="0"/>
              <a:t>the Case of CR/10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b="0" i="1" dirty="0" smtClean="0"/>
              <a:t/>
            </a:r>
            <a:br>
              <a:rPr lang="en-US" altLang="en-US" sz="2800" b="0" i="1" dirty="0" smtClean="0"/>
            </a:br>
            <a:r>
              <a:rPr lang="en-US" altLang="en-US" b="0" i="1" dirty="0" smtClean="0"/>
              <a:t/>
            </a:r>
            <a:br>
              <a:rPr lang="en-US" altLang="en-US" b="0" i="1" dirty="0" smtClean="0"/>
            </a:br>
            <a:r>
              <a:rPr lang="en-US" altLang="en-US" sz="2400" b="0" dirty="0" smtClean="0"/>
              <a:t>Haihui Zhang/Yue Xu</a:t>
            </a:r>
            <a:br>
              <a:rPr lang="en-US" altLang="en-US" sz="2400" b="0" dirty="0" smtClean="0"/>
            </a:b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r>
              <a:rPr lang="en-US" altLang="en-US" sz="1800" b="0" i="1" dirty="0" smtClean="0"/>
              <a:t>March 22, 2018</a:t>
            </a:r>
            <a:r>
              <a:rPr lang="en-US" altLang="en-US" sz="1800" b="0" dirty="0" smtClean="0"/>
              <a:t/>
            </a:r>
            <a:br>
              <a:rPr lang="en-US" altLang="en-US" sz="1800" b="0" dirty="0" smtClean="0"/>
            </a:br>
            <a:r>
              <a:rPr lang="en-US" altLang="en-US" sz="1800" b="0" dirty="0" smtClean="0"/>
              <a:t>Washington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About CR/10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Or</a:t>
            </a:r>
            <a:r>
              <a:rPr lang="en-US" altLang="zh-CN" dirty="0" smtClean="0"/>
              <a:t>iginal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r>
              <a:rPr lang="en-US" altLang="en-US" dirty="0" smtClean="0"/>
              <a:t>Neutral</a:t>
            </a:r>
          </a:p>
          <a:p>
            <a:pPr>
              <a:defRPr/>
            </a:pPr>
            <a:r>
              <a:rPr lang="en-US" altLang="zh-CN" dirty="0" smtClean="0"/>
              <a:t>Innovative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r>
              <a:rPr lang="en-US" dirty="0" smtClean="0"/>
              <a:t>Sustainable</a:t>
            </a:r>
          </a:p>
          <a:p>
            <a:pPr>
              <a:defRPr/>
            </a:pPr>
            <a:r>
              <a:rPr lang="en-US" dirty="0" smtClean="0"/>
              <a:t>Open </a:t>
            </a:r>
            <a:r>
              <a:rPr lang="en-US" dirty="0"/>
              <a:t>access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http://culturalrevolution.pitt.edu/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19 Oct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smtClean="0"/>
              <a:t>About CR/10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Current status</a:t>
            </a:r>
          </a:p>
          <a:p>
            <a:pPr>
              <a:buFontTx/>
              <a:buChar char="-"/>
              <a:defRPr/>
            </a:pPr>
            <a:r>
              <a:rPr lang="en-US" altLang="en-US" sz="2400" dirty="0" smtClean="0"/>
              <a:t>108 interview videos</a:t>
            </a:r>
          </a:p>
          <a:p>
            <a:pPr>
              <a:buFontTx/>
              <a:buChar char="-"/>
              <a:defRPr/>
            </a:pPr>
            <a:r>
              <a:rPr lang="en-US" altLang="en-US" sz="2400" dirty="0" smtClean="0"/>
              <a:t>Bilingual subtitles</a:t>
            </a:r>
          </a:p>
          <a:p>
            <a:pPr>
              <a:defRPr/>
            </a:pPr>
            <a:r>
              <a:rPr lang="en-US" dirty="0" smtClean="0"/>
              <a:t>Collaborative -  </a:t>
            </a:r>
            <a:r>
              <a:rPr lang="en-US" sz="2400" dirty="0" smtClean="0"/>
              <a:t>ULS departments, SUNY-Binghamton, Smithsonian, Penn State, University of North Carolina, UC-Irvine,  Georgetown, etc.</a:t>
            </a:r>
          </a:p>
          <a:p>
            <a:pPr>
              <a:defRPr/>
            </a:pPr>
            <a:r>
              <a:rPr lang="en-US" altLang="zh-CN" dirty="0" smtClean="0"/>
              <a:t>Administrative support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19 Oct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755650"/>
            <a:ext cx="9144000" cy="61023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i="1" dirty="0" smtClean="0">
                <a:solidFill>
                  <a:schemeClr val="bg1"/>
                </a:solidFill>
              </a:rPr>
              <a:t>Since CR/10 was uploaded and opened…</a:t>
            </a:r>
          </a:p>
        </p:txBody>
      </p:sp>
      <p:sp>
        <p:nvSpPr>
          <p:cNvPr id="215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19 Oct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75" y="2054225"/>
            <a:ext cx="639603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This would be a great teaching tool…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775" y="2417763"/>
            <a:ext cx="6370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Quite fascinating!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0038" y="2462213"/>
            <a:ext cx="6369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It looks fabulous!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9888" y="3321050"/>
            <a:ext cx="11350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I will definitely take advantage of this next time I teach my CR seminar.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18063"/>
            <a:ext cx="6370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What a wonderful project!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75" y="3354388"/>
            <a:ext cx="6370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Excellent!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9113" y="4868863"/>
            <a:ext cx="63706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Very impressive!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57663"/>
            <a:ext cx="6370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This is such a great project!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1825" y="4168775"/>
            <a:ext cx="6370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It is terrific…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546725"/>
            <a:ext cx="10699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You are doing a meaningful job for future generations.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775" y="2922588"/>
            <a:ext cx="298084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A wonderful digital scholarship project with heavy faculty collaboration and thoughtful addresses to the rights and privacy issues, and, most importantly, to preserve part of the important history in a born-digital format.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549775"/>
            <a:ext cx="19702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Your way of making oral history symbolizes a new page in collection building for research libraries that curate collections for East Asian studies.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38750"/>
            <a:ext cx="10501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kern="0" dirty="0">
                <a:solidFill>
                  <a:srgbClr val="FFCF37"/>
                </a:solidFill>
                <a:latin typeface="+mj-lt"/>
              </a:rPr>
              <a:t>It’s very meaningful project to engage CR studies using oral history approach.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865813"/>
            <a:ext cx="20226338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altLang="en-US" sz="2000" b="1" kern="0" dirty="0">
                <a:solidFill>
                  <a:srgbClr val="FFCF37"/>
                </a:solidFill>
                <a:latin typeface="+mj-lt"/>
              </a:rPr>
              <a:t>It’s an especially important project in that this is the last decade in which interviewees who can remember 1966-68 are still fit enough to be interviewed.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8993 0.00208 L -0.71215 -0.0041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04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78594 -0.02013 L -1.01215 -0.0074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13" y="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9028 0.0213 L -0.70833 0.02963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31" y="4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82083 0.02013 L -1.4224 -0.00209 " pathEditMode="relative" rAng="0" ptsTypes="AA">
                                      <p:cBhvr>
                                        <p:cTn id="12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70" y="-11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0174 0.01736 L -0.69687 0.0173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3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5283 0.00995 L -1.1717 0.02014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0" y="5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6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8542 0.07315 L -0.71146 0.0662 " pathEditMode="relative" rAng="0" ptsTypes="AA">
                                      <p:cBhvr>
                                        <p:cTn id="18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844" y="-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0174 -0.01574 L -0.69826 -0.01898 " pathEditMode="relative" rAng="0" ptsTypes="AA">
                                      <p:cBhvr>
                                        <p:cTn id="2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0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7708 0.02615 L -1.32153 0.03078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31" y="2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0087 0.00023 L -2.15539 0.02477 " pathEditMode="relative" rAng="0" ptsTypes="AA">
                                      <p:cBhvr>
                                        <p:cTn id="2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3" y="1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295 -0.01482 L -1.14774 0.01782 " pathEditMode="relative" rAng="0" ptsTypes="AA">
                                      <p:cBhvr>
                                        <p:cTn id="26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35" y="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99028 0.00764 L -3.27118 0.0007 " pathEditMode="relative" rAng="0" ptsTypes="AA">
                                      <p:cBhvr>
                                        <p:cTn id="28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73" y="-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243 0.0037 L -2.21371 0.00463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6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0035 -0.00416 L -1.17066 0.00255 " pathEditMode="relative" rAng="0" ptsTypes="AA">
                                      <p:cBhvr>
                                        <p:cTn id="32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5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Librarianship Impact &amp; Inquiry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Adapting to change and learning</a:t>
            </a:r>
          </a:p>
          <a:p>
            <a:pPr>
              <a:defRPr/>
            </a:pPr>
            <a:r>
              <a:rPr lang="en-US" dirty="0" smtClean="0"/>
              <a:t>Librarian’s new role - from a collector, preserver &amp; service provider, to a creator</a:t>
            </a:r>
          </a:p>
          <a:p>
            <a:pPr>
              <a:defRPr/>
            </a:pPr>
            <a:r>
              <a:rPr lang="en-US" dirty="0" smtClean="0"/>
              <a:t>Build up unique collections</a:t>
            </a:r>
          </a:p>
          <a:p>
            <a:pPr>
              <a:defRPr/>
            </a:pPr>
            <a:r>
              <a:rPr lang="en-US" dirty="0" smtClean="0"/>
              <a:t>Opportunities for collaboration  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WHY LIBRARIANS?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19 Oct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Why Librarians?</a:t>
            </a:r>
            <a:endParaRPr lang="en-US" alt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75032"/>
              </p:ext>
            </p:extLst>
          </p:nvPr>
        </p:nvGraphicFramePr>
        <p:xfrm>
          <a:off x="838200" y="1175755"/>
          <a:ext cx="7924800" cy="254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19 Oct 2009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4075" y="3251330"/>
            <a:ext cx="1031875" cy="159226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2000250" y="3251330"/>
            <a:ext cx="1031875" cy="159226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3146425" y="3270509"/>
            <a:ext cx="1031875" cy="1592263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4282638" y="3274349"/>
            <a:ext cx="1031875" cy="159226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5438775" y="3287652"/>
            <a:ext cx="1031875" cy="159226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17"/>
          <p:cNvSpPr/>
          <p:nvPr/>
        </p:nvSpPr>
        <p:spPr>
          <a:xfrm>
            <a:off x="6584950" y="3274348"/>
            <a:ext cx="1031875" cy="1592263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7721163" y="3274349"/>
            <a:ext cx="1031875" cy="1592262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lowchart: Alternate Process 11"/>
          <p:cNvSpPr>
            <a:spLocks noChangeArrowheads="1"/>
          </p:cNvSpPr>
          <p:nvPr/>
        </p:nvSpPr>
        <p:spPr bwMode="auto">
          <a:xfrm>
            <a:off x="993775" y="4070480"/>
            <a:ext cx="742950" cy="182562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1" name="Flowchart: Alternate Process 11"/>
          <p:cNvSpPr>
            <a:spLocks noChangeArrowheads="1"/>
          </p:cNvSpPr>
          <p:nvPr/>
        </p:nvSpPr>
        <p:spPr bwMode="auto">
          <a:xfrm>
            <a:off x="2146300" y="3641855"/>
            <a:ext cx="760412" cy="192087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2" name="Flowchart: Alternate Process 11"/>
          <p:cNvSpPr>
            <a:spLocks noChangeArrowheads="1"/>
          </p:cNvSpPr>
          <p:nvPr/>
        </p:nvSpPr>
        <p:spPr bwMode="auto">
          <a:xfrm>
            <a:off x="3282950" y="3762634"/>
            <a:ext cx="758825" cy="211138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3" name="Flowchart: Alternate Process 11"/>
          <p:cNvSpPr>
            <a:spLocks noChangeArrowheads="1"/>
          </p:cNvSpPr>
          <p:nvPr/>
        </p:nvSpPr>
        <p:spPr bwMode="auto">
          <a:xfrm>
            <a:off x="4391381" y="3406111"/>
            <a:ext cx="814388" cy="211137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4" name="Flowchart: Alternate Process 11"/>
          <p:cNvSpPr>
            <a:spLocks noChangeArrowheads="1"/>
          </p:cNvSpPr>
          <p:nvPr/>
        </p:nvSpPr>
        <p:spPr bwMode="auto">
          <a:xfrm>
            <a:off x="5547518" y="3419414"/>
            <a:ext cx="814388" cy="211137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5" name="Flowchart: Alternate Process 11"/>
          <p:cNvSpPr>
            <a:spLocks noChangeArrowheads="1"/>
          </p:cNvSpPr>
          <p:nvPr/>
        </p:nvSpPr>
        <p:spPr bwMode="auto">
          <a:xfrm>
            <a:off x="6727209" y="3417223"/>
            <a:ext cx="747356" cy="211137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6" name="Flowchart: Alternate Process 11"/>
          <p:cNvSpPr>
            <a:spLocks noChangeArrowheads="1"/>
          </p:cNvSpPr>
          <p:nvPr/>
        </p:nvSpPr>
        <p:spPr bwMode="auto">
          <a:xfrm>
            <a:off x="7849751" y="3406112"/>
            <a:ext cx="774700" cy="206374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Librarian</a:t>
            </a:r>
          </a:p>
        </p:txBody>
      </p:sp>
      <p:sp>
        <p:nvSpPr>
          <p:cNvPr id="27" name="Flowchart: Alternate Process 11"/>
          <p:cNvSpPr>
            <a:spLocks noChangeArrowheads="1"/>
          </p:cNvSpPr>
          <p:nvPr/>
        </p:nvSpPr>
        <p:spPr bwMode="auto">
          <a:xfrm>
            <a:off x="1019175" y="3383092"/>
            <a:ext cx="700088" cy="21113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000" dirty="0" smtClean="0">
                <a:solidFill>
                  <a:schemeClr val="tx1"/>
                </a:solidFill>
                <a:latin typeface="+mj-lt"/>
              </a:rPr>
              <a:t>Scholar</a:t>
            </a:r>
          </a:p>
        </p:txBody>
      </p:sp>
      <p:sp>
        <p:nvSpPr>
          <p:cNvPr id="28" name="Flowchart: Alternate Process 11"/>
          <p:cNvSpPr>
            <a:spLocks noChangeArrowheads="1"/>
          </p:cNvSpPr>
          <p:nvPr/>
        </p:nvSpPr>
        <p:spPr bwMode="auto">
          <a:xfrm>
            <a:off x="2168525" y="3383092"/>
            <a:ext cx="700088" cy="21113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Scholar</a:t>
            </a:r>
          </a:p>
        </p:txBody>
      </p:sp>
      <p:sp>
        <p:nvSpPr>
          <p:cNvPr id="29" name="Flowchart: Alternate Process 11"/>
          <p:cNvSpPr>
            <a:spLocks noChangeArrowheads="1"/>
          </p:cNvSpPr>
          <p:nvPr/>
        </p:nvSpPr>
        <p:spPr bwMode="auto">
          <a:xfrm>
            <a:off x="3311525" y="3413384"/>
            <a:ext cx="700088" cy="21113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Scholar</a:t>
            </a:r>
          </a:p>
        </p:txBody>
      </p:sp>
      <p:sp>
        <p:nvSpPr>
          <p:cNvPr id="30" name="Flowchart: Alternate Process 11"/>
          <p:cNvSpPr>
            <a:spLocks noChangeArrowheads="1"/>
          </p:cNvSpPr>
          <p:nvPr/>
        </p:nvSpPr>
        <p:spPr bwMode="auto">
          <a:xfrm>
            <a:off x="977900" y="3727580"/>
            <a:ext cx="784225" cy="200025"/>
          </a:xfrm>
          <a:prstGeom prst="flowChartAlternateProcess">
            <a:avLst/>
          </a:prstGeom>
          <a:solidFill>
            <a:srgbClr val="CCC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Politician</a:t>
            </a:r>
          </a:p>
        </p:txBody>
      </p:sp>
      <p:sp>
        <p:nvSpPr>
          <p:cNvPr id="31" name="Flowchart: Alternate Process 11"/>
          <p:cNvSpPr>
            <a:spLocks noChangeArrowheads="1"/>
          </p:cNvSpPr>
          <p:nvPr/>
        </p:nvSpPr>
        <p:spPr bwMode="auto">
          <a:xfrm>
            <a:off x="1163638" y="4403855"/>
            <a:ext cx="411162" cy="206375"/>
          </a:xfrm>
          <a:prstGeom prst="flowChartAlternateProcess">
            <a:avLst/>
          </a:prstGeom>
          <a:solidFill>
            <a:srgbClr val="C3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etc.</a:t>
            </a:r>
          </a:p>
        </p:txBody>
      </p:sp>
      <p:sp>
        <p:nvSpPr>
          <p:cNvPr id="32" name="Flowchart: Alternate Process 11"/>
          <p:cNvSpPr>
            <a:spLocks noChangeArrowheads="1"/>
          </p:cNvSpPr>
          <p:nvPr/>
        </p:nvSpPr>
        <p:spPr bwMode="auto">
          <a:xfrm>
            <a:off x="2051050" y="3899030"/>
            <a:ext cx="920750" cy="211137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Film maker</a:t>
            </a:r>
          </a:p>
        </p:txBody>
      </p:sp>
      <p:sp>
        <p:nvSpPr>
          <p:cNvPr id="33" name="Flowchart: Alternate Process 11"/>
          <p:cNvSpPr>
            <a:spLocks noChangeArrowheads="1"/>
          </p:cNvSpPr>
          <p:nvPr/>
        </p:nvSpPr>
        <p:spPr bwMode="auto">
          <a:xfrm>
            <a:off x="3205163" y="4111884"/>
            <a:ext cx="920750" cy="211138"/>
          </a:xfrm>
          <a:prstGeom prst="flowChartAlternateProcess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Film maker</a:t>
            </a:r>
          </a:p>
        </p:txBody>
      </p:sp>
      <p:sp>
        <p:nvSpPr>
          <p:cNvPr id="34" name="Flowchart: Alternate Process 11"/>
          <p:cNvSpPr>
            <a:spLocks noChangeArrowheads="1"/>
          </p:cNvSpPr>
          <p:nvPr/>
        </p:nvSpPr>
        <p:spPr bwMode="auto">
          <a:xfrm>
            <a:off x="2139950" y="4151442"/>
            <a:ext cx="774700" cy="412750"/>
          </a:xfrm>
          <a:prstGeom prst="flowChartAlternateProcess">
            <a:avLst/>
          </a:prstGeom>
          <a:solidFill>
            <a:srgbClr val="D3C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Media reporter</a:t>
            </a:r>
          </a:p>
        </p:txBody>
      </p:sp>
      <p:sp>
        <p:nvSpPr>
          <p:cNvPr id="35" name="Flowchart: Alternate Process 11"/>
          <p:cNvSpPr>
            <a:spLocks noChangeArrowheads="1"/>
          </p:cNvSpPr>
          <p:nvPr/>
        </p:nvSpPr>
        <p:spPr bwMode="auto">
          <a:xfrm>
            <a:off x="7849751" y="3744249"/>
            <a:ext cx="774700" cy="569912"/>
          </a:xfrm>
          <a:prstGeom prst="flowChartAlternateProcess">
            <a:avLst/>
          </a:prstGeom>
          <a:solidFill>
            <a:srgbClr val="D3C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Social media reporter</a:t>
            </a:r>
          </a:p>
        </p:txBody>
      </p:sp>
      <p:sp>
        <p:nvSpPr>
          <p:cNvPr id="38" name="Flowchart: Alternate Process 11"/>
          <p:cNvSpPr>
            <a:spLocks noChangeArrowheads="1"/>
          </p:cNvSpPr>
          <p:nvPr/>
        </p:nvSpPr>
        <p:spPr bwMode="auto">
          <a:xfrm>
            <a:off x="2320925" y="4603880"/>
            <a:ext cx="411163" cy="206375"/>
          </a:xfrm>
          <a:prstGeom prst="flowChartAlternateProcess">
            <a:avLst/>
          </a:prstGeom>
          <a:solidFill>
            <a:srgbClr val="C3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etc.</a:t>
            </a:r>
          </a:p>
        </p:txBody>
      </p:sp>
      <p:sp>
        <p:nvSpPr>
          <p:cNvPr id="39" name="Flowchart: Alternate Process 11"/>
          <p:cNvSpPr>
            <a:spLocks noChangeArrowheads="1"/>
          </p:cNvSpPr>
          <p:nvPr/>
        </p:nvSpPr>
        <p:spPr bwMode="auto">
          <a:xfrm>
            <a:off x="3451225" y="4461134"/>
            <a:ext cx="411163" cy="206375"/>
          </a:xfrm>
          <a:prstGeom prst="flowChartAlternateProcess">
            <a:avLst/>
          </a:prstGeom>
          <a:solidFill>
            <a:srgbClr val="C3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etc.</a:t>
            </a:r>
          </a:p>
        </p:txBody>
      </p:sp>
      <p:sp>
        <p:nvSpPr>
          <p:cNvPr id="40" name="Flowchart: Alternate Process 11"/>
          <p:cNvSpPr>
            <a:spLocks noChangeArrowheads="1"/>
          </p:cNvSpPr>
          <p:nvPr/>
        </p:nvSpPr>
        <p:spPr bwMode="auto">
          <a:xfrm>
            <a:off x="8030726" y="4441161"/>
            <a:ext cx="411162" cy="206375"/>
          </a:xfrm>
          <a:prstGeom prst="flowChartAlternateProcess">
            <a:avLst/>
          </a:prstGeom>
          <a:solidFill>
            <a:srgbClr val="C3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+mj-lt"/>
              </a:rPr>
              <a:t>etc.</a:t>
            </a: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816778" y="3739132"/>
            <a:ext cx="253059" cy="2528014"/>
          </a:xfrm>
          <a:prstGeom prst="leftBrac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7" name="Wave 36"/>
          <p:cNvSpPr/>
          <p:nvPr/>
        </p:nvSpPr>
        <p:spPr bwMode="auto">
          <a:xfrm>
            <a:off x="4632721" y="5121195"/>
            <a:ext cx="2643982" cy="467591"/>
          </a:xfrm>
          <a:prstGeom prst="wav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  <a:t>Can only be carried out by librarians</a:t>
            </a:r>
          </a:p>
        </p:txBody>
      </p:sp>
      <p:sp>
        <p:nvSpPr>
          <p:cNvPr id="41" name="Left Brace 40"/>
          <p:cNvSpPr/>
          <p:nvPr/>
        </p:nvSpPr>
        <p:spPr bwMode="auto">
          <a:xfrm rot="16200000">
            <a:off x="2399977" y="3730658"/>
            <a:ext cx="253059" cy="2528014"/>
          </a:xfrm>
          <a:prstGeom prst="leftBrac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2" name="Wave 41"/>
          <p:cNvSpPr/>
          <p:nvPr/>
        </p:nvSpPr>
        <p:spPr bwMode="auto">
          <a:xfrm>
            <a:off x="854075" y="5121195"/>
            <a:ext cx="3474747" cy="452458"/>
          </a:xfrm>
          <a:prstGeom prst="wav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  <a:t>Libraries welcome contributions from the makers.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229FB-1376-4CC0-B9FD-415029438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4F229FB-1376-4CC0-B9FD-415029438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>
                                            <p:graphicEl>
                                              <a:dgm id="{74F229FB-1376-4CC0-B9FD-415029438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23EDEB-1917-48B0-B0EB-B48B7A1A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123EDEB-1917-48B0-B0EB-B48B7A1A6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E123EDEB-1917-48B0-B0EB-B48B7A1A6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3E6E85-0304-4973-8471-B5AFAB085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33E6E85-0304-4973-8471-B5AFAB085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33E6E85-0304-4973-8471-B5AFAB085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26C35-E8B2-4E23-854E-F6033ADF4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8226C35-E8B2-4E23-854E-F6033ADF4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8226C35-E8B2-4E23-854E-F6033ADF4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7F329-C10C-47ED-8532-74500DF11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A17F329-C10C-47ED-8532-74500DF11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A17F329-C10C-47ED-8532-74500DF11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7A2650-EA48-4CF2-B1B9-C6C18E3B6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A7A2650-EA48-4CF2-B1B9-C6C18E3B6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A7A2650-EA48-4CF2-B1B9-C6C18E3B6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6ECE89-CC20-4757-B7E9-74A9644AF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A6ECE89-CC20-4757-B7E9-74A9644AF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EA6ECE89-CC20-4757-B7E9-74A9644AF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4E3E58-4E75-46F4-A56E-87511D4B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BA4E3E58-4E75-46F4-A56E-87511D4B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BA4E3E58-4E75-46F4-A56E-87511D4B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7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1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1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3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1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0" grpId="0" uiExpand="1" build="allAtOnce" animBg="1"/>
      <p:bldP spid="20" grpId="1" uiExpand="1" build="allAtOnce" animBg="1"/>
      <p:bldP spid="20" grpId="2" build="allAtOnce" animBg="1"/>
      <p:bldP spid="21" grpId="0" build="allAtOnce" animBg="1"/>
      <p:bldP spid="21" grpId="1" build="allAtOnce" animBg="1"/>
      <p:bldP spid="21" grpId="2" build="allAtOnce" animBg="1"/>
      <p:bldP spid="22" grpId="0" build="allAtOnce" animBg="1"/>
      <p:bldP spid="22" grpId="1" build="allAtOnce" animBg="1"/>
      <p:bldP spid="22" grpId="2" build="allAtOnce" animBg="1"/>
      <p:bldP spid="23" grpId="0" build="allAtOnce" animBg="1"/>
      <p:bldP spid="23" grpId="1" build="allAtOnce" animBg="1"/>
      <p:bldP spid="23" grpId="2" build="allAtOnce" animBg="1"/>
      <p:bldP spid="24" grpId="0" build="allAtOnce" animBg="1"/>
      <p:bldP spid="24" grpId="1" build="allAtOnce" animBg="1"/>
      <p:bldP spid="24" grpId="2" build="allAtOnce" animBg="1"/>
      <p:bldP spid="25" grpId="0" build="allAtOnce" animBg="1"/>
      <p:bldP spid="25" grpId="1" uiExpand="1" build="allAtOnce" animBg="1"/>
      <p:bldP spid="25" grpId="2" build="allAtOnce" animBg="1"/>
      <p:bldP spid="26" grpId="0" build="allAtOnce" animBg="1"/>
      <p:bldP spid="26" grpId="1" uiExpand="1" build="allAtOnce" animBg="1"/>
      <p:bldP spid="26" grpId="2" uiExpand="1" build="allAtOnce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7" grpId="0" animBg="1"/>
      <p:bldP spid="37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08050" y="4133850"/>
            <a:ext cx="7924800" cy="1978025"/>
          </a:xfrm>
        </p:spPr>
        <p:txBody>
          <a:bodyPr/>
          <a:lstStyle/>
          <a:p>
            <a:pPr algn="ctr"/>
            <a:r>
              <a:rPr lang="en-US" altLang="en-US" sz="3200" b="0" smtClean="0">
                <a:hlinkClick r:id="rId2"/>
              </a:rPr>
              <a:t>haihuiz@pitt.edu</a:t>
            </a:r>
            <a:r>
              <a:rPr lang="en-US" altLang="en-US" sz="3200" b="0" smtClean="0"/>
              <a:t/>
            </a:r>
            <a:br>
              <a:rPr lang="en-US" altLang="en-US" sz="3200" b="0" smtClean="0"/>
            </a:br>
            <a:r>
              <a:rPr lang="en-US" altLang="en-US" sz="3200" b="0" smtClean="0">
                <a:hlinkClick r:id="rId3"/>
              </a:rPr>
              <a:t>yux22@pitt.edu</a:t>
            </a:r>
            <a:r>
              <a:rPr lang="en-US" altLang="en-US" sz="3200" b="0" smtClean="0"/>
              <a:t/>
            </a:r>
            <a:br>
              <a:rPr lang="en-US" altLang="en-US" sz="3200" b="0" smtClean="0"/>
            </a:br>
            <a:endParaRPr lang="en-US" altLang="en-US" sz="3200" b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47750" y="1803400"/>
            <a:ext cx="7924800" cy="11826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8800" smtClean="0"/>
              <a:t>THANKS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2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8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4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000">
                <a:solidFill>
                  <a:srgbClr val="002B5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900" smtClean="0"/>
              <a:t>19 Oct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B99A7CFB7CD468F79DEFD0273D069" ma:contentTypeVersion="0" ma:contentTypeDescription="Create a new document." ma:contentTypeScope="" ma:versionID="d6647abb9211777e89d93abb69da8336">
  <xsd:schema xmlns:xsd="http://www.w3.org/2001/XMLSchema" xmlns:xs="http://www.w3.org/2001/XMLSchema" xmlns:p="http://schemas.microsoft.com/office/2006/metadata/properties" xmlns:ns2="c864daac-ec55-469b-906a-79a67d7c3b78" targetNamespace="http://schemas.microsoft.com/office/2006/metadata/properties" ma:root="true" ma:fieldsID="757c53f5c03c6319ea926c3f335c8dab" ns2:_="">
    <xsd:import namespace="c864daac-ec55-469b-906a-79a67d7c3b7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4daac-ec55-469b-906a-79a67d7c3b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1895A2-D2D4-45BF-AAEE-C05F5CD18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4daac-ec55-469b-906a-79a67d7c3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ABEE2-6F96-4CEC-BEA7-68A557A9DC2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986D996-9D3D-4E34-B3DA-D45343A979B6}">
  <ds:schemaRefs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864daac-ec55-469b-906a-79a67d7c3b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</TotalTime>
  <Words>353</Words>
  <Application>Microsoft Office PowerPoint</Application>
  <PresentationFormat>On-screen Show (4:3)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Georgia</vt:lpstr>
      <vt:lpstr>Times New Roman</vt:lpstr>
      <vt:lpstr>Blank Presentation</vt:lpstr>
      <vt:lpstr>From Collecting, Preserving and Serving to Creating  – exploring librarians’ new role:  the Case of CR/10   Haihui Zhang/Yue Xu  March 22, 2018 Washington D.C.</vt:lpstr>
      <vt:lpstr>About CR/10</vt:lpstr>
      <vt:lpstr>About CR/10 (Cont.)</vt:lpstr>
      <vt:lpstr>Since CR/10 was uploaded and opened…</vt:lpstr>
      <vt:lpstr>Librarianship Impact &amp; Inquiry </vt:lpstr>
      <vt:lpstr>Why Librarians?</vt:lpstr>
      <vt:lpstr>haihuiz@pitt.edu yux22@pitt.edu 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Oest -- UMC</dc:creator>
  <cp:lastModifiedBy>Windows User</cp:lastModifiedBy>
  <cp:revision>306</cp:revision>
  <cp:lastPrinted>2016-03-17T14:01:45Z</cp:lastPrinted>
  <dcterms:created xsi:type="dcterms:W3CDTF">2009-10-28T14:04:51Z</dcterms:created>
  <dcterms:modified xsi:type="dcterms:W3CDTF">2018-03-15T21:15:36Z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UH2WYMQYQZX4-171-13</vt:lpwstr>
  </property>
  <property fmtid="{D5CDD505-2E9C-101B-9397-08002B2CF9AE}" pid="3" name="_dlc_DocIdItemGuid">
    <vt:lpwstr>a1948de4-8672-4900-aa5f-22ff007a3cb4</vt:lpwstr>
  </property>
  <property fmtid="{D5CDD505-2E9C-101B-9397-08002B2CF9AE}" pid="4" name="_dlc_DocIdUrl">
    <vt:lpwstr>https://bts.library.pitt.edu/asc/_layouts/DocIdRedir.aspx?ID=UH2WYMQYQZX4-171-13, UH2WYMQYQZX4-171-13</vt:lpwstr>
  </property>
</Properties>
</file>